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7"/>
  </p:notesMasterIdLst>
  <p:sldIdLst>
    <p:sldId id="256" r:id="rId2"/>
    <p:sldId id="285" r:id="rId3"/>
    <p:sldId id="259" r:id="rId4"/>
    <p:sldId id="273" r:id="rId5"/>
    <p:sldId id="274" r:id="rId6"/>
    <p:sldId id="286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A6C828"/>
    <a:srgbClr val="DE1A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0726" autoAdjust="0"/>
  </p:normalViewPr>
  <p:slideViewPr>
    <p:cSldViewPr snapToGrid="0">
      <p:cViewPr varScale="1">
        <p:scale>
          <a:sx n="77" d="100"/>
          <a:sy n="77" d="100"/>
        </p:scale>
        <p:origin x="19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5D6E9-355C-497B-BB16-9DAA03F7A114}" type="datetimeFigureOut">
              <a:rPr lang="hr-HR" smtClean="0"/>
              <a:t>11.8.2016.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72553-2253-44B8-9B67-C236D6AE6BA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2653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mtClean="0"/>
              <a:t>Već smo ranije</a:t>
            </a:r>
            <a:r>
              <a:rPr lang="hr-HR" baseline="0" smtClean="0"/>
              <a:t> rekli da nam baze podataka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služe da bi u njih spremali podatke, a ti podaci su istovremeno dostupni raznim korisnicima i aplikacijskim programima. Pohranjene podatke koristimo po potrebi, ali ponekad nam nisu potrebni svi podaci iz baze već samo određeni. Njih dobivamo kreiranjem raznih upita, a upite kreiramo 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naredbom. Kako bismo prikazali na konkretnim primjerima uporabu 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naredbe prvo ćemo kreirati bazu podataka s potrebnim tablicama i vrijednostima.</a:t>
            </a:r>
          </a:p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72553-2253-44B8-9B67-C236D6AE6BA4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7916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naredba na jednoj tablici nam dozvoljava da dohvatimo i filtriramo podatke samo iz jedne tablice. To se jako rijetko radi u praksi jer su tablice međusobno povezane vanjskim ključevima i podatkovno su ovisne jedne o drugima.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uspješno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povezivanje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više tablica potrebno je pratiti</a:t>
            </a:r>
            <a:r>
              <a:rPr lang="hr-HR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sljedeće korake: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1200" kern="1200" baseline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hr-HR" sz="1200" b="1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uzmemo</a:t>
            </a:r>
            <a:r>
              <a:rPr lang="hr-HR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ERA</a:t>
            </a:r>
            <a:r>
              <a:rPr lang="hr-HR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dijagram</a:t>
            </a:r>
            <a:r>
              <a:rPr lang="hr-HR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kako bi imali uvid koje su tablice povezane vanjskim ključem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lang="hr-HR" sz="1200" kern="1200" baseline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hr-HR" sz="1200" b="1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napisati</a:t>
            </a:r>
            <a:r>
              <a:rPr lang="hr-HR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</a:t>
            </a:r>
            <a:r>
              <a:rPr lang="hr-HR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</a:t>
            </a:r>
            <a:r>
              <a:rPr lang="hr-HR" sz="1200" b="1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ostaviti</a:t>
            </a:r>
            <a:r>
              <a:rPr lang="hr-HR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listu </a:t>
            </a:r>
            <a:r>
              <a:rPr lang="hr-HR" sz="1200" b="1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praznom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lang="hr-HR" sz="1200" kern="1200" baseline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hr-HR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napisati </a:t>
            </a:r>
            <a:r>
              <a:rPr lang="hr-HR" sz="1200" b="1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</a:t>
            </a:r>
            <a:r>
              <a:rPr lang="hr-HR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dio</a:t>
            </a:r>
            <a:r>
              <a:rPr lang="hr-HR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</a:t>
            </a:r>
            <a:r>
              <a:rPr lang="hr-HR" sz="1200" b="1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pospajati</a:t>
            </a:r>
            <a:r>
              <a:rPr lang="hr-HR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tablice</a:t>
            </a:r>
            <a:r>
              <a:rPr lang="hr-HR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prema</a:t>
            </a:r>
            <a:r>
              <a:rPr lang="hr-HR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uvjetima</a:t>
            </a:r>
            <a:r>
              <a:rPr lang="hr-HR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vanjskih</a:t>
            </a:r>
            <a:r>
              <a:rPr lang="hr-HR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ključeva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lang="hr-HR" sz="1200" b="1" kern="1200" baseline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hr-HR" sz="1200" b="1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napisati</a:t>
            </a:r>
            <a:r>
              <a:rPr lang="hr-HR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uvjete</a:t>
            </a:r>
            <a:r>
              <a:rPr lang="hr-HR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za </a:t>
            </a:r>
            <a:r>
              <a:rPr lang="hr-HR" sz="1200" b="1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filtriranje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lang="hr-HR" sz="1200" kern="1200" baseline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hr-HR" sz="1200" b="1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napisati</a:t>
            </a:r>
            <a:r>
              <a:rPr lang="hr-HR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kolone</a:t>
            </a:r>
            <a:r>
              <a:rPr lang="hr-HR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koje želimo </a:t>
            </a:r>
            <a:r>
              <a:rPr lang="hr-HR" sz="1200" b="1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</a:t>
            </a:r>
            <a:r>
              <a:rPr lang="hr-HR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</a:t>
            </a:r>
            <a:r>
              <a:rPr lang="hr-HR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dio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lang="hr-HR" sz="1200" b="1" kern="1200" baseline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 idućem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primjeru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ćemo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prikazati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naredbu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koja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će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prikazati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imena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studenata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čiji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radovi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imaju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naslovu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Aristotela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hr-HR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72553-2253-44B8-9B67-C236D6AE6BA4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55354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 Prvi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korak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da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napišemo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naredbu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ostavimo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praznu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nju ćemo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zadnju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popunjavati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radimo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jer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ćemo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imenima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tablica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kasnije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dodavati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zamjenske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kraće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nazive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zbog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lakšeg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povezivanja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tablica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2) Nakon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toga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upisujemo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naredbe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upisujemo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imena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tablica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koje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želimo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povezati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One su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prethodno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povezane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vrijednostima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vanjskih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ključeva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Time smo napravili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ključni korak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spajanje tablica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jako je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bitno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shvatite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što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sve sada točno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napravili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Kako nam je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cilj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prikazati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čiji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radovi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imaju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naslovu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Aristotela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uzeli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smo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prvo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tablicu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slovo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koje smo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dodali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nakon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naziva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tablice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predstavlja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zamjenski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naziv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za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tablicu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Zamjenski naziv koristimo zato da ne moramo stalno upisivati 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već samo upišemo slovo 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program će odmah prepoznati da se radi o tablici 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Zatim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smo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dodali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jedan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načina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spajanja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tablica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koji se najviše koristi, a to je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inner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join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koji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funkcionira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način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prikazuje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rezultate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gdje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postoji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podudaranje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vanjskog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ključa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Zatim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smo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dodali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naziv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druge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tablice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koja nam je potrebna, tj.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smo joj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kraći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zamjenski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naziv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slovo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hr-HR" sz="1200" b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Zatim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upisujemo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oznaku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upisujemo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sada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zamjenski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naziv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tablica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koje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povezujemo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vanjske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ključeve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kojima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smo ih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prethodno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povezali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kada smo kreirali tablice.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Nakon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toga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upisujemo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dio.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3)</a:t>
            </a:r>
            <a:r>
              <a:rPr lang="hr-HR" sz="1200" b="1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Sada smo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postavili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uvjet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 kojem ćemo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tablice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odnosno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tablice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dobiti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naslov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koji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sadrži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riječ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Aristotel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to smo učinili s operatorom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like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Zadnji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korak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jest da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ispišemo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koju smo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prethodno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ostavili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praznu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4)</a:t>
            </a:r>
            <a:r>
              <a:rPr lang="hr-HR" sz="1200" b="1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Sada smo u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naredbi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odabrali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tablice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(npr. 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kolone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(npr. 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tablica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koje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želimo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prikazati,</a:t>
            </a:r>
            <a:r>
              <a:rPr lang="hr-HR" sz="1200" b="1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</a:t>
            </a:r>
            <a:r>
              <a:rPr lang="hr-HR" sz="1200" b="1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akon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što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smo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proveli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upit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kroz dvije tablice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dobili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smo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slijedeće.</a:t>
            </a:r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r-HR" sz="1200" b="1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r-HR" sz="1200" b="1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Princip spajanja tri tablice je isti kao i kod dvije samo što dodajemo još jednu tablicu i jedno slovo, tj. 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hr-HR" sz="1200" b="1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72553-2253-44B8-9B67-C236D6AE6BA4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8082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 ovom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primjeru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smo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prikazali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sve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njihove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radove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S obzirom da smo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koristili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left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join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dobili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smo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čak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koji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nemaju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niti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jedan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koristili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inner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join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onda nam se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prikazao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koji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72553-2253-44B8-9B67-C236D6AE6BA4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49874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Kada želimo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podatke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više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tablica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prikazati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jednoj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tada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koristimo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operater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union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On nam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kreira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novu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tablicu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u njoj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prikazuje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podatke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iz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potrebnih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tablica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Uz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operater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union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možemo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koristiti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ostale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operatore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koje smo prethodno spominjali i prikazivati samo potrebne podatke.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ćemo prikazati u idućem primjeru. Recimo da želimo u jednoj tablici prikazati prezimena svih studenata koji su stariji od 20 godina i imena profesora kojima prezime ne završava na -ić. To ćemo učiniti na sljedeći način:</a:t>
            </a:r>
          </a:p>
          <a:p>
            <a:endParaRPr lang="hr-HR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ovom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primjeru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upisali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smo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jednostavne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naredbe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postavili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uvjete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koje smo prethodno naučili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između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naredbi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dodali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operator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union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dobili smo željene podatke.</a:t>
            </a:r>
            <a:endParaRPr lang="hr-HR" sz="1200" b="1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72553-2253-44B8-9B67-C236D6AE6BA4}" type="slidenum">
              <a:rPr lang="hr-HR" smtClean="0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69730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Slijedeći primjer će pokazati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primjenu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klauzula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having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koje se često koriste zajedno i uglavnom kada su u pitanju brojevi.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1200" i="1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koristi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kada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želimo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nešto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agregirati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 bismo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onda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sumirali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izvukli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prosjek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pronašli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najveći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ili najmanji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broj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slično.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Dok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having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služi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sužavanje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izbora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ovom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primjeru želimo dobiti sumu godina studenata koji pohađaju Filozofski fakultet, ali da prikazuje samo one rezultate čija suma ne prelazi 50.</a:t>
            </a:r>
          </a:p>
          <a:p>
            <a:endParaRPr lang="hr-HR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Kao i kod prijašnjih primjera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napisali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smo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naredbu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zatim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povezali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tablice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Slijedeće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smo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postavili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uvjet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pomoću kojeg smo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odredili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želimo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fakultet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sifrom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odnosno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Filozofski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fakultet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Zatim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smo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grupirali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putem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sifre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fakulteta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zato što je to zajednički podatak svim studentima čiju sumu godina želimo dobiti.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Potom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smo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dodali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having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odredili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prikazuje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rezultate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čija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suma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manja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kraju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smo u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upisali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želimo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sumu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godina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studenata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prikazanu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kao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zbrojGodina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U ovom slučaju je rezultat 41, no, da je bio veći od 50 ne bi se prikazalo ništa, što možete i isprobati tako da umjesto 50 upišete primjerice 40.</a:t>
            </a:r>
          </a:p>
          <a:p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72553-2253-44B8-9B67-C236D6AE6BA4}" type="slidenum">
              <a:rPr lang="hr-HR" smtClean="0"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6198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 vježbu pokušajte sami kreirati bazu na osnovu ERA dijagrama, a ukoliko negdje zapnete poslužite se uputama. </a:t>
            </a:r>
          </a:p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72553-2253-44B8-9B67-C236D6AE6BA4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9926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početak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potrebno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kreirali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bazu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ict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naredbom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upisujemo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naredbu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kako bi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prepoznao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 ćemo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koristiti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ict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bazu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Iduće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što nam je potrebno jesu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tablice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koje također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kreiramo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pomoću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naredbe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Nazivi atributa, tipovi podataka, primarni i vanjski ključevi te not null vrijednosti su nam definirane u ERA dijagramu.</a:t>
            </a:r>
          </a:p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72553-2253-44B8-9B67-C236D6AE6BA4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0541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Pomoću naredbe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alter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dodajemo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strane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ključeve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tako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povezujemo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tablice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hr-HR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Sada pred sobom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imamo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jednu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bazu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ict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tablicama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mjesto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fakultet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profesori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predmeti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Slijedi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unos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podataka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pomoću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naredbe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insert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Samostalno unesite najmanje 5 zapisa u svaku tablicu. Na Slici 3. možete vidjeti primjer 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insert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naredbe kako bi se podsjetili načina na koji ona radi.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r-HR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Sada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kada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unijeli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vrijednosti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tablice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potrebno je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naučiti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kako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izvući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točno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određene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podatke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koji su nam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potrebni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određenu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svrhu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Za to će nam koristiti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naredba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za početak ćemo prikazati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primjer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jednostavne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naredbe koja će nam prikazati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podatke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iz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jedne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tablice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hr-HR" smtClean="0"/>
          </a:p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72553-2253-44B8-9B67-C236D6AE6BA4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2366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 ovom primjeru smo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pomoću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naredbe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dobili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podatke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iz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tablice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1200" i="1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naredba funkcionira na sljedeći način: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 upisujemo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naredbu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lang="hr-HR" sz="1200" b="1" i="1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2) navodimo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imena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stupaca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koje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želimo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obuhvatiti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ovom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slučaju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smo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postavili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znak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što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znači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 će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obuhvatit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stupce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</a:t>
            </a:r>
            <a:r>
              <a:rPr lang="hr-HR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tablici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3) navodimo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klauzulu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kojom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određujemo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koje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tablice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ćemo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izvući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podatke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 na kraju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navodimo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samo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tablice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72553-2253-44B8-9B67-C236D6AE6BA4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5034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 prethodnom primjeru prikazali smo izvođenje jednostavne 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naredbe koja će nam dohvatiti sve podatke iz određene tablice, u idućim primjerima prikazat ćemo na koji način možemo postaviti upit da nam prikaže samo određene podatke iz tablice.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filtriranje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koristimo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operatore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koji nam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pomažu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dobijemo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željene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podatke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iz baze. Postoje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vrste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operatora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operatori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uspoređivanja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logički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operatori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ostali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operatori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U idućem primjeru prikazat ćemo uporabu operatora uspoređivanja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72553-2253-44B8-9B67-C236D6AE6BA4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8728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b="1" u="sng" smtClean="0"/>
              <a:t>Prikaz</a:t>
            </a:r>
            <a:r>
              <a:rPr lang="hr-HR" b="1" u="sng" baseline="0" smtClean="0"/>
              <a:t> upita s </a:t>
            </a:r>
            <a:r>
              <a:rPr lang="hr-HR" b="1" i="1" u="sng" baseline="0" smtClean="0"/>
              <a:t>where izrazom</a:t>
            </a:r>
            <a:r>
              <a:rPr lang="hr-HR" b="1" i="0" u="sng" baseline="0" smtClean="0"/>
              <a:t>:</a:t>
            </a:r>
            <a:endParaRPr lang="hr-HR" b="0" i="0" u="sng" baseline="0" smtClean="0"/>
          </a:p>
          <a:p>
            <a:endParaRPr lang="hr-HR" b="0" i="0" u="sng" baseline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 ovom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primjeru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smo,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pored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jednostavne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naredbe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koja će nam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prikazati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podatke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tablice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dodali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izraz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koji je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ključni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naredbe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jer se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tom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dijelu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filtriraju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podaci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iz baze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dobivamo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željene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podatke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Nakon što smo u upitu napisali izraz 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upisujemo uvjet koji će nam prikazati stupac iz tablice studenti čija je sifra broj 2.</a:t>
            </a:r>
          </a:p>
          <a:p>
            <a:endParaRPr lang="hr-HR" b="1" u="sng" smtClean="0"/>
          </a:p>
          <a:p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 drugom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primjeru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smo u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naredbi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odabrali stupce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sifra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prezime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tablice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studenti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 smo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postavili uvjet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koji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će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prikazati sve retke čija je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sifra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veća ili jedanka broju 3.</a:t>
            </a:r>
            <a:endParaRPr lang="hr-HR" b="1" u="none" smtClean="0"/>
          </a:p>
          <a:p>
            <a:endParaRPr lang="hr-HR" b="0" u="none" smtClean="0"/>
          </a:p>
          <a:p>
            <a:endParaRPr lang="hr-HR" b="1" u="sn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72553-2253-44B8-9B67-C236D6AE6BA4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6874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 ovom primjeru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smo u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naredbi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odabrali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stupce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ime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prezime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iz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tablice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 smo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postavili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uvjet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koji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će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nam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prikazati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podatke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čija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</a:t>
            </a:r>
            <a:r>
              <a:rPr lang="hr-HR" sz="1200" b="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sifra</a:t>
            </a:r>
            <a:r>
              <a:rPr lang="hr-HR" sz="1200" b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veća ili jednaka broju 2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</a:t>
            </a:r>
            <a:r>
              <a:rPr lang="hr-HR" sz="1200" b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manja ili jednaka broju 4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hr-HR" sz="1200" b="1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Logički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operator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ovom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primjeru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izraz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kojim smo dodatno ograničili naše pretraživanje.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72553-2253-44B8-9B67-C236D6AE6BA4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04065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 ovom primjeru smo u 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naredbi odabrali stupce 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ime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prezime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iz tablice 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 smo postavili uvjet koji će nam prikazati sve studente čije prezime ne završava na ić. Od ostalih operatora u ovom primjeru koristili smo 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 like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 kod njega i kod operatora 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like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izraz po kojem pretražujemo stavljamo u navodnike i stavljamo znak %. Ako stavimo znak % na početku to znači da će nam se prikazati rezultati koji završavaju s izrazom kojeg zadamo, u ovom slučaju to je izraz 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ić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Ako stavimo znak % na kraj to znači da će nam se prikazati rezultati koji započinju s izrazom kojeg zadamo. </a:t>
            </a:r>
          </a:p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72553-2253-44B8-9B67-C236D6AE6BA4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1526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11/08/2016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23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11/08/2016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48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11/08/2016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4477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11/08/2016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082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11/08/2016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5951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11/08/2016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931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11/08/2016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576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11/08/2016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67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11/08/2016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02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11/08/2016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92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11/08/2016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3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11/08/2016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78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11/08/2016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369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11/08/2016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795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11/08/2016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308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11/08/2016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141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7D702-17F8-4BDF-B32D-5ABBB2A553FC}" type="datetimeFigureOut">
              <a:rPr lang="en-GB" smtClean="0"/>
              <a:t>11/08/2016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07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pn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pn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0000"/>
            <a:lum/>
          </a:blip>
          <a:srcRect/>
          <a:stretch>
            <a:fillRect t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3600" smtClean="0"/>
              <a:t>SQL naredbe za dohvaćanje podataka iz baze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81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0600"/>
            <a:ext cx="8596668" cy="1320800"/>
          </a:xfrm>
        </p:spPr>
        <p:txBody>
          <a:bodyPr/>
          <a:lstStyle/>
          <a:p>
            <a:r>
              <a:rPr lang="hr-HR" smtClean="0"/>
              <a:t>Select naredba kroz više tablica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61401"/>
            <a:ext cx="8596668" cy="4379962"/>
          </a:xfrm>
        </p:spPr>
        <p:txBody>
          <a:bodyPr>
            <a:normAutofit/>
          </a:bodyPr>
          <a:lstStyle/>
          <a:p>
            <a:r>
              <a:rPr lang="hr-HR" smtClean="0"/>
              <a:t>koraci za dohvaćanje podataka iz više tablica: </a:t>
            </a:r>
          </a:p>
          <a:p>
            <a:endParaRPr lang="hr-HR" smtClean="0"/>
          </a:p>
          <a:p>
            <a:pPr lvl="1"/>
            <a:r>
              <a:rPr lang="hr-HR" sz="1800" smtClean="0"/>
              <a:t>ERA dijagram</a:t>
            </a:r>
          </a:p>
          <a:p>
            <a:pPr lvl="1"/>
            <a:endParaRPr lang="hr-HR" sz="1800"/>
          </a:p>
          <a:p>
            <a:pPr lvl="1"/>
            <a:r>
              <a:rPr lang="hr-HR" sz="1800" i="1" smtClean="0"/>
              <a:t>select</a:t>
            </a:r>
            <a:r>
              <a:rPr lang="hr-HR" sz="1800" smtClean="0"/>
              <a:t> – ostaviti prazan</a:t>
            </a:r>
          </a:p>
          <a:p>
            <a:pPr lvl="1"/>
            <a:endParaRPr lang="hr-HR" sz="1800"/>
          </a:p>
          <a:p>
            <a:pPr lvl="1"/>
            <a:r>
              <a:rPr lang="hr-HR" sz="1800" i="1" smtClean="0"/>
              <a:t>from</a:t>
            </a:r>
            <a:r>
              <a:rPr lang="hr-HR" sz="1800" smtClean="0"/>
              <a:t> dio</a:t>
            </a:r>
          </a:p>
          <a:p>
            <a:pPr lvl="1"/>
            <a:endParaRPr lang="hr-HR" sz="1800"/>
          </a:p>
          <a:p>
            <a:pPr lvl="1"/>
            <a:r>
              <a:rPr lang="hr-HR" sz="1800" smtClean="0"/>
              <a:t>napisati uvjete </a:t>
            </a:r>
          </a:p>
          <a:p>
            <a:pPr lvl="1"/>
            <a:endParaRPr lang="hr-HR" sz="1800"/>
          </a:p>
          <a:p>
            <a:pPr lvl="1"/>
            <a:r>
              <a:rPr lang="hr-HR" sz="1800" smtClean="0"/>
              <a:t>nadopuniti </a:t>
            </a:r>
            <a:r>
              <a:rPr lang="hr-HR" sz="1800" i="1" smtClean="0"/>
              <a:t>select</a:t>
            </a:r>
            <a:r>
              <a:rPr lang="hr-HR" sz="1800" smtClean="0"/>
              <a:t> dio</a:t>
            </a:r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54626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0600"/>
            <a:ext cx="8596668" cy="1320800"/>
          </a:xfrm>
        </p:spPr>
        <p:txBody>
          <a:bodyPr/>
          <a:lstStyle/>
          <a:p>
            <a:r>
              <a:rPr lang="hr-HR" smtClean="0"/>
              <a:t>Dohvaćanje podataka iz dvije tablice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157" y="2381120"/>
            <a:ext cx="6789710" cy="22289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19509" y="5017953"/>
            <a:ext cx="29123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Primjer upita kroz dvije tablice</a:t>
            </a:r>
            <a:endParaRPr lang="hr-HR" sz="140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92977" y="2641600"/>
            <a:ext cx="3389291" cy="266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1989157" y="3484129"/>
            <a:ext cx="6789710" cy="11715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2813510" y="2924849"/>
            <a:ext cx="5906623" cy="2635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3340100" y="2908300"/>
            <a:ext cx="1168400" cy="2604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Rectangle 11"/>
          <p:cNvSpPr/>
          <p:nvPr/>
        </p:nvSpPr>
        <p:spPr>
          <a:xfrm>
            <a:off x="4517343" y="2908040"/>
            <a:ext cx="1168400" cy="26048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5682689" y="2905190"/>
            <a:ext cx="654612" cy="260480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Rectangle 13"/>
          <p:cNvSpPr/>
          <p:nvPr/>
        </p:nvSpPr>
        <p:spPr>
          <a:xfrm>
            <a:off x="6346144" y="2905190"/>
            <a:ext cx="2315255" cy="26048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Rectangle 14"/>
          <p:cNvSpPr/>
          <p:nvPr/>
        </p:nvSpPr>
        <p:spPr>
          <a:xfrm>
            <a:off x="2813510" y="3215034"/>
            <a:ext cx="5906623" cy="2635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978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Dohvaćanje podataka iz dvije tablice – </a:t>
            </a:r>
            <a:r>
              <a:rPr lang="hr-HR" i="1" smtClean="0"/>
              <a:t>left/right join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 i="1" smtClean="0"/>
          </a:p>
          <a:p>
            <a:endParaRPr lang="hr-HR" i="1"/>
          </a:p>
          <a:p>
            <a:r>
              <a:rPr lang="hr-HR" i="1" smtClean="0"/>
              <a:t>left join </a:t>
            </a:r>
            <a:r>
              <a:rPr lang="hr-HR" smtClean="0"/>
              <a:t>– prikazuje podatke iz lijeve tablice, a iz desne prikazuje samo one gdje se vanjski ključevi podudaraju</a:t>
            </a:r>
          </a:p>
          <a:p>
            <a:endParaRPr lang="hr-HR" i="1"/>
          </a:p>
          <a:p>
            <a:r>
              <a:rPr lang="hr-HR" i="1" smtClean="0"/>
              <a:t>right join – </a:t>
            </a:r>
            <a:r>
              <a:rPr lang="hr-HR" smtClean="0"/>
              <a:t>isti princip kao </a:t>
            </a:r>
            <a:r>
              <a:rPr lang="hr-HR" i="1" smtClean="0"/>
              <a:t>left join	</a:t>
            </a:r>
            <a:endParaRPr lang="hr-HR" i="1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pic>
        <p:nvPicPr>
          <p:cNvPr id="6" name="Slika 28" descr="left join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861369" y="2653175"/>
            <a:ext cx="4857115" cy="2895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14851" y="5733584"/>
            <a:ext cx="2934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Primjer uporabe </a:t>
            </a:r>
            <a:r>
              <a:rPr lang="hr-HR" sz="1400" i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left join</a:t>
            </a:r>
            <a:endParaRPr lang="hr-HR" sz="140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5668" y="5283200"/>
            <a:ext cx="3558732" cy="265575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389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0600"/>
            <a:ext cx="8596668" cy="1320800"/>
          </a:xfrm>
        </p:spPr>
        <p:txBody>
          <a:bodyPr/>
          <a:lstStyle/>
          <a:p>
            <a:r>
              <a:rPr lang="hr-HR"/>
              <a:t>Dohvaćanje podataka iz dvije tablice – </a:t>
            </a:r>
            <a:r>
              <a:rPr lang="hr-HR" i="1" smtClean="0"/>
              <a:t>union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pic>
        <p:nvPicPr>
          <p:cNvPr id="6" name="Slika 18" descr="union 2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688043" y="1857374"/>
            <a:ext cx="5391938" cy="30575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08532" y="5026997"/>
            <a:ext cx="2934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Primjer uporabe </a:t>
            </a:r>
            <a:r>
              <a:rPr lang="hr-HR" sz="1400" i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union </a:t>
            </a:r>
            <a:r>
              <a:rPr lang="hr-HR" sz="14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operatera</a:t>
            </a:r>
            <a:endParaRPr lang="hr-HR" sz="140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0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Dohvaćanje podataka iz dvije tablice – </a:t>
            </a:r>
            <a:r>
              <a:rPr lang="hr-HR" i="1" smtClean="0"/>
              <a:t>group by / having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81932" y="5303346"/>
            <a:ext cx="2934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Primjer uporabe </a:t>
            </a:r>
            <a:r>
              <a:rPr lang="hr-HR" sz="1400" i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group by </a:t>
            </a:r>
            <a:r>
              <a:rPr lang="hr-HR" sz="14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 </a:t>
            </a:r>
            <a:r>
              <a:rPr lang="hr-HR" sz="1400" i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having</a:t>
            </a:r>
            <a:endParaRPr lang="hr-HR" sz="140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 smtClean="0"/>
          </a:p>
          <a:p>
            <a:endParaRPr lang="hr-HR"/>
          </a:p>
          <a:p>
            <a:endParaRPr lang="hr-HR" smtClean="0"/>
          </a:p>
          <a:p>
            <a:r>
              <a:rPr lang="hr-HR" i="1" smtClean="0"/>
              <a:t>group by </a:t>
            </a:r>
            <a:r>
              <a:rPr lang="hr-HR" smtClean="0"/>
              <a:t>– agregacija; sumiranje, prosijek...</a:t>
            </a:r>
          </a:p>
          <a:p>
            <a:endParaRPr lang="hr-HR" i="1"/>
          </a:p>
          <a:p>
            <a:r>
              <a:rPr lang="hr-HR" i="1" smtClean="0"/>
              <a:t>having </a:t>
            </a:r>
            <a:r>
              <a:rPr lang="hr-HR" smtClean="0"/>
              <a:t>– sužavanje izbora </a:t>
            </a:r>
            <a:endParaRPr lang="hr-HR" i="1"/>
          </a:p>
        </p:txBody>
      </p:sp>
      <p:pic>
        <p:nvPicPr>
          <p:cNvPr id="10" name="Content Placeholder 5"/>
          <p:cNvPicPr>
            <a:picLocks noGrp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770" y="2544666"/>
            <a:ext cx="5332830" cy="2636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50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smtClean="0"/>
              <a:t>Hvala na pažnji !</a:t>
            </a:r>
            <a:endParaRPr lang="hr-HR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62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0600"/>
            <a:ext cx="8596668" cy="1320800"/>
          </a:xfrm>
        </p:spPr>
        <p:txBody>
          <a:bodyPr/>
          <a:lstStyle/>
          <a:p>
            <a:r>
              <a:rPr lang="hr-HR" smtClean="0"/>
              <a:t>Kreiranje baze, tablica i dodavanje vrijednosti u tablice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592" y="1661400"/>
            <a:ext cx="7616134" cy="43799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72840" y="5654040"/>
            <a:ext cx="2225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ERA dijagram</a:t>
            </a:r>
            <a:endParaRPr lang="hr-HR" sz="140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88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600" y="1736973"/>
            <a:ext cx="7559559" cy="39164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0600"/>
            <a:ext cx="8596668" cy="1320800"/>
          </a:xfrm>
        </p:spPr>
        <p:txBody>
          <a:bodyPr/>
          <a:lstStyle/>
          <a:p>
            <a:r>
              <a:rPr lang="hr-HR"/>
              <a:t>Kreiranje baze, tablica i dodavanje vrijednosti u tablice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97991" y="5731285"/>
            <a:ext cx="2225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Kreiranje baze i tablica</a:t>
            </a:r>
            <a:endParaRPr lang="hr-HR" sz="140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59280" y="1736973"/>
            <a:ext cx="1838711" cy="243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1859279" y="2058445"/>
            <a:ext cx="1838711" cy="2436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1696509" y="2439443"/>
            <a:ext cx="3195531" cy="1171809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1696509" y="3656972"/>
            <a:ext cx="3195531" cy="960122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Rectangle 11"/>
          <p:cNvSpPr/>
          <p:nvPr/>
        </p:nvSpPr>
        <p:spPr>
          <a:xfrm>
            <a:off x="1696509" y="4676752"/>
            <a:ext cx="3195531" cy="960122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5555306" y="1736850"/>
            <a:ext cx="3195531" cy="960122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Rectangle 13"/>
          <p:cNvSpPr/>
          <p:nvPr/>
        </p:nvSpPr>
        <p:spPr>
          <a:xfrm>
            <a:off x="5555305" y="2774844"/>
            <a:ext cx="3195531" cy="960122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Rectangle 14"/>
          <p:cNvSpPr/>
          <p:nvPr/>
        </p:nvSpPr>
        <p:spPr>
          <a:xfrm>
            <a:off x="5555304" y="3929673"/>
            <a:ext cx="3195531" cy="1556099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966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0600"/>
            <a:ext cx="8596668" cy="1320800"/>
          </a:xfrm>
        </p:spPr>
        <p:txBody>
          <a:bodyPr/>
          <a:lstStyle/>
          <a:p>
            <a:r>
              <a:rPr lang="hr-HR"/>
              <a:t>Kreiranje baze, tablica i dodavanje vrijednosti u tablice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2820381"/>
            <a:ext cx="5456766" cy="1323100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391" y="1970631"/>
            <a:ext cx="5038725" cy="3022600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flipV="1">
            <a:off x="2718743" y="3132931"/>
            <a:ext cx="341313" cy="39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080467" y="3149600"/>
            <a:ext cx="96078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86234" y="4247339"/>
            <a:ext cx="2225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Kreiranje baze i tablica</a:t>
            </a:r>
            <a:endParaRPr lang="hr-HR" sz="140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48341" y="5028505"/>
            <a:ext cx="2225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Primjer insert naredbe</a:t>
            </a:r>
            <a:endParaRPr lang="hr-HR" sz="140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49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Select naredba na jednoj tablici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280" y="1930400"/>
            <a:ext cx="3661920" cy="2794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711617" y="4921215"/>
            <a:ext cx="2528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Jednostavna select naredba</a:t>
            </a:r>
            <a:endParaRPr lang="hr-HR" sz="140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937000" y="2127215"/>
            <a:ext cx="660400" cy="20958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Rounded Rectangle 11"/>
          <p:cNvSpPr/>
          <p:nvPr/>
        </p:nvSpPr>
        <p:spPr>
          <a:xfrm>
            <a:off x="4597400" y="2127215"/>
            <a:ext cx="254000" cy="209585"/>
          </a:xfrm>
          <a:prstGeom prst="roundRect">
            <a:avLst/>
          </a:prstGeom>
          <a:noFill/>
          <a:ln w="285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Rounded Rectangle 12"/>
          <p:cNvSpPr/>
          <p:nvPr/>
        </p:nvSpPr>
        <p:spPr>
          <a:xfrm>
            <a:off x="4851401" y="2127215"/>
            <a:ext cx="406400" cy="209585"/>
          </a:xfrm>
          <a:prstGeom prst="roundRect">
            <a:avLst/>
          </a:prstGeom>
          <a:noFill/>
          <a:ln w="28575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Rounded Rectangle 13"/>
          <p:cNvSpPr/>
          <p:nvPr/>
        </p:nvSpPr>
        <p:spPr>
          <a:xfrm>
            <a:off x="5257800" y="2127215"/>
            <a:ext cx="981918" cy="209585"/>
          </a:xfrm>
          <a:prstGeom prst="roundRect">
            <a:avLst/>
          </a:prstGeom>
          <a:noFill/>
          <a:ln w="28575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Rounded Rectangle 14"/>
          <p:cNvSpPr/>
          <p:nvPr/>
        </p:nvSpPr>
        <p:spPr>
          <a:xfrm>
            <a:off x="3292516" y="2844800"/>
            <a:ext cx="2473283" cy="1981200"/>
          </a:xfrm>
          <a:prstGeom prst="round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666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Operatori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smtClean="0"/>
              <a:t>3 vrste logičkih operatora: </a:t>
            </a:r>
          </a:p>
          <a:p>
            <a:pPr lvl="1"/>
            <a:endParaRPr lang="hr-HR" sz="2000"/>
          </a:p>
          <a:p>
            <a:pPr lvl="1"/>
            <a:r>
              <a:rPr lang="hr-HR" sz="1800" smtClean="0"/>
              <a:t>operatori uspoređivanja </a:t>
            </a:r>
          </a:p>
          <a:p>
            <a:pPr lvl="1"/>
            <a:endParaRPr lang="hr-HR" sz="1800"/>
          </a:p>
          <a:p>
            <a:pPr lvl="1"/>
            <a:r>
              <a:rPr lang="hr-HR" sz="1800" smtClean="0"/>
              <a:t>logički operatori</a:t>
            </a:r>
          </a:p>
          <a:p>
            <a:pPr lvl="1"/>
            <a:endParaRPr lang="hr-HR" sz="1800"/>
          </a:p>
          <a:p>
            <a:pPr lvl="1"/>
            <a:r>
              <a:rPr lang="hr-HR" sz="1800" smtClean="0"/>
              <a:t>ostali operatori</a:t>
            </a:r>
          </a:p>
          <a:p>
            <a:endParaRPr lang="hr-HR" sz="2000"/>
          </a:p>
          <a:p>
            <a:pPr lvl="1"/>
            <a:endParaRPr lang="hr-HR" sz="2000"/>
          </a:p>
        </p:txBody>
      </p:sp>
      <p:sp>
        <p:nvSpPr>
          <p:cNvPr id="6" name="Rectangle 5"/>
          <p:cNvSpPr/>
          <p:nvPr/>
        </p:nvSpPr>
        <p:spPr>
          <a:xfrm>
            <a:off x="5435600" y="2921000"/>
            <a:ext cx="27305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smtClean="0"/>
              <a:t>&lt;   &gt;   =    &gt;=   &lt;=   !=</a:t>
            </a:r>
            <a:endParaRPr lang="hr-HR" sz="2000" b="1"/>
          </a:p>
        </p:txBody>
      </p:sp>
      <p:sp>
        <p:nvSpPr>
          <p:cNvPr id="7" name="Rectangle 6"/>
          <p:cNvSpPr/>
          <p:nvPr/>
        </p:nvSpPr>
        <p:spPr>
          <a:xfrm>
            <a:off x="5435600" y="3802525"/>
            <a:ext cx="2730500" cy="5969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i="1" smtClean="0"/>
              <a:t>and    or    not</a:t>
            </a:r>
            <a:endParaRPr lang="hr-HR" b="1" i="1"/>
          </a:p>
        </p:txBody>
      </p:sp>
      <p:sp>
        <p:nvSpPr>
          <p:cNvPr id="8" name="Rectangle 7"/>
          <p:cNvSpPr/>
          <p:nvPr/>
        </p:nvSpPr>
        <p:spPr>
          <a:xfrm>
            <a:off x="4854402" y="4623493"/>
            <a:ext cx="4419600" cy="5969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i="1" smtClean="0"/>
              <a:t>like    not like    in    between    is null    is not null</a:t>
            </a:r>
            <a:endParaRPr lang="hr-HR" b="1" i="1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076700" y="3219450"/>
            <a:ext cx="89896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632200" y="4043825"/>
            <a:ext cx="89896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581400" y="4793125"/>
            <a:ext cx="89896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712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0600"/>
            <a:ext cx="8596668" cy="1320800"/>
          </a:xfrm>
        </p:spPr>
        <p:txBody>
          <a:bodyPr/>
          <a:lstStyle/>
          <a:p>
            <a:r>
              <a:rPr lang="hr-HR" smtClean="0"/>
              <a:t>Operatori uspoređivanja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508" y="1962150"/>
            <a:ext cx="3040591" cy="150495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012" y="1962150"/>
            <a:ext cx="3455188" cy="20510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52752" y="3613961"/>
            <a:ext cx="2528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Prikaz upita s </a:t>
            </a:r>
            <a:r>
              <a:rPr lang="hr-HR" sz="1400" i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where </a:t>
            </a:r>
            <a:r>
              <a:rPr lang="hr-HR" sz="14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izrazom</a:t>
            </a:r>
            <a:endParaRPr lang="hr-HR" sz="140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47555" y="4160061"/>
            <a:ext cx="2528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Primjer uporabe operatora uspoređivanja</a:t>
            </a:r>
            <a:endParaRPr lang="hr-HR" sz="140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33713" y="2209800"/>
            <a:ext cx="776057" cy="228600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1828800" y="3178580"/>
            <a:ext cx="304800" cy="288520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Rectangle 11"/>
          <p:cNvSpPr/>
          <p:nvPr/>
        </p:nvSpPr>
        <p:spPr>
          <a:xfrm>
            <a:off x="6496051" y="2171700"/>
            <a:ext cx="700088" cy="157163"/>
          </a:xfrm>
          <a:prstGeom prst="rect">
            <a:avLst/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5557838" y="2752725"/>
            <a:ext cx="900112" cy="1260475"/>
          </a:xfrm>
          <a:prstGeom prst="rect">
            <a:avLst/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717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10" grpId="0" animBg="1"/>
      <p:bldP spid="10" grpId="1" animBg="1"/>
      <p:bldP spid="11" grpId="0" animBg="1"/>
      <p:bldP spid="11" grpId="1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0600"/>
            <a:ext cx="8596668" cy="1320800"/>
          </a:xfrm>
        </p:spPr>
        <p:txBody>
          <a:bodyPr/>
          <a:lstStyle/>
          <a:p>
            <a:r>
              <a:rPr lang="hr-HR" smtClean="0"/>
              <a:t>Logički operatori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690" y="2032000"/>
            <a:ext cx="4426510" cy="21501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10894" y="4552764"/>
            <a:ext cx="2528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Uporaba logičkih operatora</a:t>
            </a:r>
            <a:endParaRPr lang="hr-HR" sz="140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68700" y="2032000"/>
            <a:ext cx="3467100" cy="25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3568700" y="2286000"/>
            <a:ext cx="3467100" cy="25400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5092700" y="2286000"/>
            <a:ext cx="431800" cy="254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687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0600"/>
            <a:ext cx="8596668" cy="1320800"/>
          </a:xfrm>
        </p:spPr>
        <p:txBody>
          <a:bodyPr/>
          <a:lstStyle/>
          <a:p>
            <a:r>
              <a:rPr lang="hr-HR" smtClean="0"/>
              <a:t>Ostali operatori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307" y="2092777"/>
            <a:ext cx="4769410" cy="175860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09770" y="4282758"/>
            <a:ext cx="2528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Uporaba ostalih operatora</a:t>
            </a:r>
            <a:endParaRPr lang="hr-HR" sz="140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04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307</TotalTime>
  <Words>1756</Words>
  <Application>Microsoft Office PowerPoint</Application>
  <PresentationFormat>Widescreen</PresentationFormat>
  <Paragraphs>154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Trebuchet MS</vt:lpstr>
      <vt:lpstr>Wingdings 3</vt:lpstr>
      <vt:lpstr>Facet</vt:lpstr>
      <vt:lpstr>SQL naredbe za dohvaćanje podataka iz baze</vt:lpstr>
      <vt:lpstr>Kreiranje baze, tablica i dodavanje vrijednosti u tablice</vt:lpstr>
      <vt:lpstr>Kreiranje baze, tablica i dodavanje vrijednosti u tablice</vt:lpstr>
      <vt:lpstr>Kreiranje baze, tablica i dodavanje vrijednosti u tablice</vt:lpstr>
      <vt:lpstr>Select naredba na jednoj tablici</vt:lpstr>
      <vt:lpstr>Operatori</vt:lpstr>
      <vt:lpstr>Operatori uspoređivanja</vt:lpstr>
      <vt:lpstr>Logički operatori</vt:lpstr>
      <vt:lpstr>Ostali operatori</vt:lpstr>
      <vt:lpstr>Select naredba kroz više tablica</vt:lpstr>
      <vt:lpstr>Dohvaćanje podataka iz dvije tablice</vt:lpstr>
      <vt:lpstr>Dohvaćanje podataka iz dvije tablice – left/right join</vt:lpstr>
      <vt:lpstr>Dohvaćanje podataka iz dvije tablice – union</vt:lpstr>
      <vt:lpstr>Dohvaćanje podataka iz dvije tablice – group by / having</vt:lpstr>
      <vt:lpstr>Hvala na pažnji 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ICT znanstveni laboratorij</dc:title>
  <dc:creator>Pc</dc:creator>
  <cp:lastModifiedBy>M</cp:lastModifiedBy>
  <cp:revision>147</cp:revision>
  <dcterms:created xsi:type="dcterms:W3CDTF">2016-03-18T08:07:10Z</dcterms:created>
  <dcterms:modified xsi:type="dcterms:W3CDTF">2016-08-11T13:27:46Z</dcterms:modified>
</cp:coreProperties>
</file>